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58" r:id="rId3"/>
    <p:sldId id="269" r:id="rId4"/>
    <p:sldId id="272" r:id="rId5"/>
    <p:sldId id="297" r:id="rId6"/>
    <p:sldId id="273" r:id="rId7"/>
    <p:sldId id="274" r:id="rId8"/>
    <p:sldId id="316" r:id="rId9"/>
    <p:sldId id="317" r:id="rId10"/>
    <p:sldId id="320" r:id="rId11"/>
    <p:sldId id="276" r:id="rId12"/>
    <p:sldId id="262" r:id="rId13"/>
    <p:sldId id="277" r:id="rId14"/>
    <p:sldId id="299" r:id="rId15"/>
    <p:sldId id="279" r:id="rId16"/>
    <p:sldId id="301" r:id="rId17"/>
    <p:sldId id="280" r:id="rId18"/>
    <p:sldId id="284" r:id="rId19"/>
    <p:sldId id="302" r:id="rId20"/>
    <p:sldId id="285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BAE26-56B8-2430-61FE-210867C46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7BB5E0-8FB4-28ED-7516-8F1B6E23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2B10A-941C-D939-27AC-6B15C7D3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AD2BD-88C2-A651-59BE-1F23AE6A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9C6D7-3953-E131-FC50-ABB0C76B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1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87BA6-2A8E-5FA0-58D6-C944834A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D54497-2070-1B06-6BF5-7537BD4B7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8D4BD-E88E-12E0-8F46-4ED0DD7A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0FAC07-7BC7-4FEA-4C23-59EAF4C5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4D76C5-DC12-60D9-043D-68225995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D54497-2070-1B06-6BF5-7537BD4B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8D4BD-E88E-12E0-8F46-4ED0DD7A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0FAC07-7BC7-4FEA-4C23-59EAF4C5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4D76C5-DC12-60D9-043D-68225995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4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6037C5-4353-B18D-E7F6-50395C05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95E053-2D55-7D42-832A-64D9FD71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09B3BC-5091-C9EB-93DC-DAA2C048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B95254-26E7-464E-C68E-165FA680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0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35E84-15A1-7FC9-AFAF-8FADC46C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4AF478-0EFE-AC89-ED8A-29756B0B9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9BB167-44B9-706B-D666-89AE18CB9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E7B3BB-7A6E-45B9-71DF-CB6C64FB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162526-EB46-7571-519E-1D9919B8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DE84E-A2DC-6924-24F0-2B979681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554D5-D7A9-A1DD-900A-2FD838DA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E7B749-E7A9-21B5-B42B-E0A39C25C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C0BC1-B0B5-7AAD-E11A-81B8F71F4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9032A-E84E-69B4-CBA0-AA0E80DEE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5D864D-D9D2-FFDB-0B84-6A573F795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228042-54E5-4EAA-2940-C44C5744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057-F28B-4021-A46F-4C2D267CFC9D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899DAD-BFB9-32DF-3CE6-59BAD615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AF6A48-CE64-6945-8AD6-C8258AA9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416FE3-9FFB-D473-650E-C0FF0838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6876DD-7317-1E24-5465-9C24EFCE5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8481CF-CAF6-E439-D9F9-98DE38F88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5057-F28B-4021-A46F-4C2D267CFC9D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123095-2A83-7320-9954-6441CBEAF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8FB62F-A58A-E29F-AA4A-4628B2479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F9C8-72C8-4B1A-B60F-A2190CE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mc="http://schemas.openxmlformats.org/markup-compatibility/2006" xmlns:p="http://schemas.openxmlformats.org/presentationml/2006/main" xmlns:p14="http://schemas.microsoft.com/office/powerpoint/2010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" y="2144142"/>
            <a:ext cx="12208713" cy="29041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050" y="2152649"/>
            <a:ext cx="12192000" cy="2895600"/>
          </a:xfrm>
          <a:prstGeom prst="rect">
            <a:avLst/>
          </a:prstGeom>
          <a:solidFill>
            <a:schemeClr val="tx1">
              <a:lumMod val="50000"/>
              <a:lumOff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1920" y="2562030"/>
            <a:ext cx="12070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5500" b="1" dirty="0">
                <a:solidFill>
                  <a:srgbClr val="FFFFFF"/>
                </a:solidFill>
                <a:latin typeface="Times New Roman" panose="020B0503020204020204" pitchFamily="34" charset="-122"/>
                <a:ea typeface="微软雅黑" panose="020B0503020204020204" pitchFamily="34" charset="-122"/>
              </a:rPr>
              <a:t>专题强化4　带电粒子（体）在电场中运动的综合问题</a:t>
            </a:r>
          </a:p>
        </p:txBody>
      </p:sp>
    </p:spTree>
    <p:extLst>
      <p:ext uri="{BB962C8B-B14F-4D97-AF65-F5344CB8AC3E}">
        <p14:creationId val="352947056"/>
      </p:ext>
    </p:extLst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a16="http://schemas.microsoft.com/office/drawing/2014/main" xmlns:p="http://schemas.openxmlformats.org/presentationml/2006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yt_shape_2">
            <a:extLst>
              <a:ext uri="{FF2B5EF4-FFF2-40B4-BE49-F238E27FC236}">
                <a16:creationId id="{275018AD-B9F1-73C6-EF7A-CE10BE2B623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071" y="467999"/>
            <a:ext cx="11927459" cy="4127155"/>
          </a:xfrm>
          <a:prstGeom prst="rect">
            <a:avLst/>
          </a:prstGeom>
          <a:blipFill>
            <a:blip r:embed="rId2"/>
            <a:stretch>
              <a:fillRect l="-1788" b="-413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强化点一</a:t>
            </a:r>
          </a:p>
        </p:txBody>
      </p:sp>
      <p:sp>
        <p:nvSpPr>
          <p:cNvPr id="8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0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mc="http://schemas.openxmlformats.org/markup-compatibility/2006" xmlns:p="http://schemas.openxmlformats.org/presentationml/2006/main" xmlns:p14="http://schemas.microsoft.com/office/powerpoint/2010/main" xmlns:p15="http://schemas.microsoft.com/office/powerpoint/2012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7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8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9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3" name="yt_shape_13473"/>
          <p:cNvSpPr txBox="1"/>
          <p:nvPr/>
        </p:nvSpPr>
        <p:spPr>
          <a:xfrm>
            <a:off x="324000" y="467999"/>
            <a:ext cx="1436291" cy="537904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200" b="1" i="0" u="none">
                <a:solidFill>
                  <a:srgbClr val="FFFFFF"/>
                </a:solidFill>
                <a:effectLst/>
                <a:latin typeface="Times New Roman" pitchFamily="28"/>
                <a:ea typeface="微软雅黑" pitchFamily="28"/>
              </a:rPr>
              <a:t>方法技巧</a:t>
            </a:r>
          </a:p>
        </p:txBody>
      </p:sp>
      <p:sp>
        <p:nvSpPr>
          <p:cNvPr id="13474" name="yt_shape_13474"/>
          <p:cNvSpPr txBox="1"/>
          <p:nvPr/>
        </p:nvSpPr>
        <p:spPr>
          <a:xfrm>
            <a:off x="324071" y="1056691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200" b="1" i="1" u="none" dirty="0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　　</a:t>
            </a:r>
            <a:r>
              <a:rPr lang="zh-CN" altLang="zh-CN" sz="2200" b="1" i="0" u="none" dirty="0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若带电粒子以一定的初速度垂直于电场方向进入交变电场，</a:t>
            </a:r>
            <a:r>
              <a:rPr lang="zh-CN" altLang="zh-CN" sz="2200" b="1" i="0" u="none" dirty="0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  <a:sym typeface="_⨹_4_f7892"/>
              </a:rPr>
              <a:t>粒子将做</a:t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200" b="1" i="0" u="none" dirty="0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曲线运动，应运用运动的独立性，分方向对粒子进行运</a:t>
            </a:r>
            <a:r>
              <a:rPr lang="zh-CN" altLang="zh-CN" sz="2200" b="1" dirty="0">
                <a:solidFill>
                  <a:srgbClr val="1F4E79"/>
                </a:solidFill>
                <a:latin typeface="Times New Roman" pitchFamily="28"/>
                <a:ea typeface="微软雅黑" pitchFamily="28"/>
              </a:rPr>
              <a:t>动分析：</a:t>
            </a:r>
          </a:p>
        </p:txBody>
      </p:sp>
      <p:sp>
        <p:nvSpPr>
          <p:cNvPr id="13475" name="yt_shape_13475"/>
          <p:cNvSpPr txBox="1"/>
          <p:nvPr/>
        </p:nvSpPr>
        <p:spPr>
          <a:xfrm>
            <a:off x="324000" y="2223747"/>
            <a:ext cx="736098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（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1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）在初速度方向上，粒子做匀速直线运动。</a:t>
            </a:r>
          </a:p>
        </p:txBody>
      </p:sp>
      <p:sp>
        <p:nvSpPr>
          <p:cNvPr id="13476" name="yt_shape_13476"/>
          <p:cNvSpPr txBox="1"/>
          <p:nvPr/>
        </p:nvSpPr>
        <p:spPr>
          <a:xfrm>
            <a:off x="324071" y="2806732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（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2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）在垂直于初速度方向上，粒子做加速、减速交替的运动，可利用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v</a:t>
            </a:r>
            <a:r>
              <a:rPr lang="en-US" altLang="zh-CN" sz="2800" b="0" i="1" u="none" baseline="-2500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y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-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_77165"/>
              </a:rPr>
              <a:t>t</a:t>
            </a:r>
            <a:b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图像进行速度、位移的分析。</a:t>
            </a:r>
          </a:p>
        </p:txBody>
      </p:sp>
      <p:sp>
        <p:nvSpPr>
          <p:cNvPr id="13480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强化点一</a:t>
            </a:r>
          </a:p>
        </p:txBody>
      </p:sp>
      <p:sp>
        <p:nvSpPr>
          <p:cNvPr id="13481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82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483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11</a:t>
            </a:r>
          </a:p>
        </p:txBody>
      </p:sp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mc="http://schemas.openxmlformats.org/markup-compatibility/2006" xmlns:p="http://schemas.openxmlformats.org/presentationml/2006/main" xmlns:p14="http://schemas.microsoft.com/office/powerpoint/2010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28750"/>
            <a:ext cx="12192000" cy="36703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953061" y="2060475"/>
            <a:ext cx="0" cy="595635"/>
          </a:xfrm>
          <a:prstGeom prst="line">
            <a:avLst/>
          </a:prstGeom>
          <a:ln w="22225">
            <a:solidFill>
              <a:srgbClr val="22252A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44576" y="3302066"/>
            <a:ext cx="0" cy="595635"/>
          </a:xfrm>
          <a:prstGeom prst="line">
            <a:avLst/>
          </a:prstGeom>
          <a:ln w="22225">
            <a:solidFill>
              <a:srgbClr val="C00000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948306" y="2068901"/>
            <a:ext cx="1798820" cy="1798820"/>
            <a:chOff x="2329306" y="2634955"/>
            <a:chExt cx="1798820" cy="1798820"/>
          </a:xfrm>
        </p:grpSpPr>
        <p:sp>
          <p:nvSpPr>
            <p:cNvPr id="13" name="矩形 12"/>
            <p:cNvSpPr/>
            <p:nvPr/>
          </p:nvSpPr>
          <p:spPr>
            <a:xfrm>
              <a:off x="2329306" y="2634955"/>
              <a:ext cx="1798820" cy="17988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97975" y="2969317"/>
              <a:ext cx="86433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dirty="0" b="1">
                  <a:solidFill>
                    <a:srgbClr val="111111"/>
                  </a:solidFill>
                  <a:latin typeface="Times New Roman" panose="020B0604020202020204" pitchFamily="34" charset="0"/>
                  <a:cs typeface="Aparajita" panose="020B0604020202020204" pitchFamily="34" charset="0"/>
                </a:rPr>
                <a:t>02</a:t>
              </a:r>
              <a:endParaRPr lang="zh-CN" altLang="en-US" sz="6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14911" y="3723965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 b="1">
                  <a:solidFill>
                    <a:srgbClr val="111111"/>
                  </a:solidFill>
                  <a:latin typeface="Times New Roman" panose="020B0604020202020204" pitchFamily="34" charset="0"/>
                  <a:cs typeface="Aparajita" panose="020B0604020202020204" pitchFamily="34" charset="0"/>
                </a:rPr>
                <a:t>PART</a:t>
              </a:r>
              <a:endParaRPr lang="zh-CN" alt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</p:grpSp>
      <p:sp>
        <p:nvSpPr>
          <p:cNvPr id="17" name="文本框 16">
            <a:hlinkClick r:id="rId2" action="ppaction://hlinksldjump"/>
          </p:cNvPr>
          <p:cNvSpPr txBox="1"/>
          <p:nvPr/>
        </p:nvSpPr>
        <p:spPr>
          <a:xfrm>
            <a:off x="4553834" y="194279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00" b="1" dirty="0">
                <a:solidFill>
                  <a:srgbClr val="C55A11"/>
                </a:solidFill>
                <a:latin typeface="Times New Roman" panose="020B0503020204020204" pitchFamily="34" charset="-122"/>
                <a:ea typeface="微软雅黑" panose="020B0503020204020204" pitchFamily="34" charset="-122"/>
              </a:rPr>
              <a:t>强化点二</a:t>
            </a:r>
          </a:p>
        </p:txBody>
      </p:sp>
      <p:sp>
        <p:nvSpPr>
          <p:cNvPr id="16" name="文本框 15">
            <a:hlinkClick r:id="rId3" action="ppaction://hlinksldjump"/>
          </p:cNvPr>
          <p:cNvSpPr txBox="1"/>
          <p:nvPr/>
        </p:nvSpPr>
        <p:spPr>
          <a:xfrm>
            <a:off x="4553834" y="3037082"/>
            <a:ext cx="77251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b="1" dirty="0">
                <a:solidFill>
                  <a:srgbClr val="1F4E79"/>
                </a:solidFill>
                <a:latin typeface="Times New Roman" panose="02010609060101010101" pitchFamily="49" charset="-122"/>
                <a:ea typeface="微软雅黑" panose="02010609060101010101" pitchFamily="49" charset="-122"/>
              </a:rPr>
              <a:t>带电体在重力场和电场中的运动</a:t>
            </a:r>
          </a:p>
        </p:txBody>
      </p:sp>
      <p:sp>
        <p:nvSpPr>
          <p:cNvPr id="18" name="master-style part footer"/>
          <p:cNvSpPr txBox="1"/>
          <p:nvPr/>
        </p:nvSpPr>
        <p:spPr>
          <a:xfrm>
            <a:off x="11155680" y="6537960"/>
            <a:ext cx="68580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12</a:t>
            </a:r>
          </a:p>
        </p:txBody>
      </p:sp>
    </p:spTree>
    <p:extLst>
      <p:ext uri="{BB962C8B-B14F-4D97-AF65-F5344CB8AC3E}">
        <p14:creationId val="3130972101"/>
      </p:ext>
    </p:extLst>
  </p:cSld>
  <p:clrMapOvr>
    <a:masterClrMapping/>
  </p:clrMapOvr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3.xml><?xml version="1.0" encoding="utf-8"?>
<p:sld xmlns:a="http://schemas.openxmlformats.org/drawingml/2006/main" xmlns:a14="http://schemas.microsoft.com/office/drawing/2010/main" xmlns:a16="http://schemas.microsoft.com/office/drawing/2014/main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9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86" name="master-style title marker"/>
          <p:cNvSpPr/>
          <p:nvPr/>
        </p:nvSpPr>
        <p:spPr>
          <a:xfrm>
            <a:off x="219456" y="457200"/>
            <a:ext cx="73152" cy="41148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80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81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8" name="yt_shape_13478"/>
          <p:cNvSpPr txBox="1"/>
          <p:nvPr/>
        </p:nvSpPr>
        <p:spPr>
          <a:xfrm>
            <a:off x="432186" y="480510"/>
            <a:ext cx="7181453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600" b="1" i="0" u="none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类型一｜带电体在电场和重力场中的直线运动</a:t>
            </a:r>
          </a:p>
        </p:txBody>
      </p:sp>
      <p:sp>
        <p:nvSpPr>
          <p:cNvPr id="4" name="yt_shape_13479"/>
          <p:cNvSpPr txBox="1"/>
          <p:nvPr/>
        </p:nvSpPr>
        <p:spPr>
          <a:xfrm>
            <a:off x="267086" y="1102999"/>
            <a:ext cx="11924914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【例</a:t>
            </a:r>
            <a:r>
              <a:rPr lang="en-US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3</a:t>
            </a:r>
            <a:r>
              <a:rPr lang="zh-CN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】　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〔多选〕如图所示，一质量为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m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、电荷量为＋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q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7_89007"/>
              </a:rPr>
              <a:t>的小球在电场强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度为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E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、区域足够大的匀强电场中，以初速度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v</a:t>
            </a:r>
            <a:r>
              <a:rPr lang="en-US" altLang="zh-CN" sz="2300" b="0" i="0" u="none" baseline="-2500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0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沿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ON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9_eabf7"/>
              </a:rPr>
              <a:t>在竖直面内做匀变速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直线运动。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ON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与水平面的夹角为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30°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，重力加速度为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g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，且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mg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＝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Eq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，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_ef902"/>
              </a:rPr>
              <a:t>则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（</a:t>
            </a:r>
            <a:r>
              <a:rPr lang="zh-CN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　　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</a:t>
            </a:r>
          </a:p>
        </p:txBody>
      </p:sp>
      <p:pic>
        <p:nvPicPr>
          <p:cNvPr id="5" name="yt_image_13480">
            <a:extLst>
              <a:ext uri="">
                <a16:creationId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6134" y="4011313"/>
            <a:ext cx="2687960" cy="172878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yt_table_13482" title="H_224.39">
            <a:extLst>
              <a:ext uri="{FF2B5EF4-FFF2-40B4-BE49-F238E27FC236}">
                <a16:creationId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3992082745"/>
              </p:ext>
            </p:extLst>
          </p:nvPr>
        </p:nvGraphicFramePr>
        <p:xfrm>
          <a:off x="298666" y="3425751"/>
          <a:ext cx="6070283" cy="3061843"/>
        </p:xfrm>
        <a:graphic>
          <a:graphicData uri="http://schemas.openxmlformats.org/drawingml/2006/table">
            <a:tbl>
              <a:tblPr/>
              <a:tblGrid>
                <a:gridCol w="6070283">
                  <a:extLst>
                    <a:ext uri="{9D8B030D-6E8A-4147-A177-3AD203B41FA5}">
                      <a16:colId val="10361"/>
                    </a:ext>
                  </a:extLst>
                </a:gridCol>
              </a:tblGrid>
              <a:tr h="597408">
                <a:tc>
                  <a:txBody>
                    <a:bodyPr/>
                    <a:lstStyle/>
                    <a:p>
                      <a:pPr marL="523174" indent="-523174" algn="l" eaLnBrk="1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电场方向垂直于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ON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向上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val="10896"/>
                  </a:ext>
                </a:extLst>
              </a:tr>
              <a:tr h="597408">
                <a:tc>
                  <a:txBody>
                    <a:bodyPr/>
                    <a:lstStyle/>
                    <a:p>
                      <a:pPr marL="503492" indent="-503492" algn="l" eaLnBrk="1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小球运动的加速度大小为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g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val="10897"/>
                  </a:ext>
                </a:extLst>
              </a:tr>
              <a:tr h="999617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t="-121951" b="-93902"/>
                      </a:stretch>
                    </a:blipFill>
                  </a:tcPr>
                </a:tc>
                <a:extLst>
                  <a:ext uri="{0D108BD9-81ED-4DB2-BD59-A6C34878D82A}">
                    <a16:rowId val="10898"/>
                  </a:ext>
                </a:extLst>
              </a:tr>
              <a:tr h="86741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t="-254545" b="-7692"/>
                      </a:stretch>
                    </a:blipFill>
                  </a:tcPr>
                </a:tc>
                <a:extLst>
                  <a:ext uri="{0D108BD9-81ED-4DB2-BD59-A6C34878D82A}">
                    <a16:rowId val="10899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7812" y="3997519"/>
            <a:ext cx="761669" cy="861774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FFFFFF"/>
                </a:solidFill>
                <a:latin typeface="Times New Roman" panose="02010600040101010101" pitchFamily="2" charset="-122"/>
                <a:ea typeface="微软雅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12" y="4794011"/>
            <a:ext cx="761669" cy="861774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FFFFFF"/>
                </a:solidFill>
                <a:latin typeface="Times New Roman" panose="02010600040101010101" pitchFamily="2" charset="-122"/>
                <a:ea typeface="微软雅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482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强化点二</a:t>
            </a:r>
          </a:p>
        </p:txBody>
      </p:sp>
      <p:sp>
        <p:nvSpPr>
          <p:cNvPr id="13483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84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485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13</a:t>
            </a:r>
          </a:p>
        </p:txBody>
      </p:sp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5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86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87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84" name="yt_shape_1348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071" y="467999"/>
            <a:ext cx="11924914" cy="5189369"/>
          </a:xfrm>
          <a:prstGeom prst="rect">
            <a:avLst/>
          </a:prstGeom>
          <a:blipFill>
            <a:blip r:embed="rId2"/>
            <a:stretch>
              <a:fillRect l="-1789" t="-470" b="-35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3488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强化点二</a:t>
            </a:r>
          </a:p>
        </p:txBody>
      </p:sp>
      <p:sp>
        <p:nvSpPr>
          <p:cNvPr id="13489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90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491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4" grpId="0" build="allAtOnce"/>
    </p:bldLst>
  </p:timing>
</p:sld>
</file>

<file path=ppt/slides/slide15.xml><?xml version="1.0" encoding="utf-8"?>
<p:sld xmlns:a="http://schemas.openxmlformats.org/drawingml/2006/main" xmlns:a14="http://schemas.microsoft.com/office/drawing/2010/main" xmlns:a16="http://schemas.microsoft.com/office/drawing/2014/main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96" name="master-style title marker"/>
          <p:cNvSpPr/>
          <p:nvPr/>
        </p:nvSpPr>
        <p:spPr>
          <a:xfrm>
            <a:off x="219456" y="457200"/>
            <a:ext cx="73152" cy="41148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90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91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87" name="yt_shape_13487"/>
          <p:cNvSpPr txBox="1"/>
          <p:nvPr/>
        </p:nvSpPr>
        <p:spPr>
          <a:xfrm>
            <a:off x="267086" y="1280799"/>
            <a:ext cx="11924914" cy="23227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【例</a:t>
            </a:r>
            <a:r>
              <a:rPr lang="en-US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4</a:t>
            </a:r>
            <a:r>
              <a:rPr lang="zh-CN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】　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如图所示，有三个质量相等，分别带正电、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8_9b7c1"/>
              </a:rPr>
              <a:t>负电和不带电的微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粒，从极板左侧中央以相同的水平初速度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v</a:t>
            </a:r>
            <a:r>
              <a:rPr lang="en-US" altLang="zh-CN" sz="2300" b="0" i="0" u="none" baseline="-2500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0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2_c13e9"/>
              </a:rPr>
              <a:t>先后垂直于电场强度方向射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入，分别落到极板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A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、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B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、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C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处（以下分别用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A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、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B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、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C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代表三个微粒），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_ab264"/>
              </a:rPr>
              <a:t>如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图所示。则下列判断正确的是（</a:t>
            </a:r>
            <a:r>
              <a:rPr lang="zh-CN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　　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</a:t>
            </a:r>
          </a:p>
        </p:txBody>
      </p:sp>
      <p:pic>
        <p:nvPicPr>
          <p:cNvPr id="13488" name="yt_image_13488">
            <a:extLst>
              <a:ext uri="">
                <a16:creationId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0353" y="3802980"/>
            <a:ext cx="2474322" cy="21939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3486"/>
          <p:cNvSpPr txBox="1"/>
          <p:nvPr/>
        </p:nvSpPr>
        <p:spPr>
          <a:xfrm>
            <a:off x="482915" y="646000"/>
            <a:ext cx="7540526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600" b="1" i="0" u="none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类型二｜带电体在电场和重力场中的类抛体运动</a:t>
            </a:r>
          </a:p>
        </p:txBody>
      </p:sp>
      <p:graphicFrame>
        <p:nvGraphicFramePr>
          <p:cNvPr id="5" name="yt_table_13490" title="H_188.16">
            <a:extLst>
              <a:ext uri="{FF2B5EF4-FFF2-40B4-BE49-F238E27FC236}">
                <a16:creationId id="{85F9CD91-DE56-4981-AD6D-3D4292DC4A24}"/>
              </a:ext>
            </a:extLst>
          </p:cNvPr>
          <p:cNvGraphicFramePr>
            <a:graphicFrameLocks noGrp="1"/>
          </p:cNvGraphicFramePr>
          <p:nvPr/>
        </p:nvGraphicFramePr>
        <p:xfrm>
          <a:off x="267086" y="3705127"/>
          <a:ext cx="9204325" cy="2389632"/>
        </p:xfrm>
        <a:graphic>
          <a:graphicData uri="http://schemas.openxmlformats.org/drawingml/2006/table">
            <a:tbl>
              <a:tblPr/>
              <a:tblGrid>
                <a:gridCol w="9204325">
                  <a:extLst>
                    <a:ext uri="{9D8B030D-6E8A-4147-A177-3AD203B41FA5}">
                      <a16:colId val="10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微粒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带负电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不带电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带正电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val="1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三个微粒在电场中运动时间相等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val="1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三个微粒在电场中运动的加速度的关系为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＞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＞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val="1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三个微粒到达极板时的动能关系为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E</a:t>
                      </a:r>
                      <a:r>
                        <a:rPr lang="en-US" altLang="zh-CN" sz="28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kA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＜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E</a:t>
                      </a:r>
                      <a:r>
                        <a:rPr lang="en-US" altLang="zh-CN" sz="28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kB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＜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E</a:t>
                      </a:r>
                      <a:r>
                        <a:rPr lang="en-US" altLang="zh-CN" sz="28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kC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val="10903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-75715" y="5486312"/>
            <a:ext cx="761669" cy="861774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FFFFFF"/>
                </a:solidFill>
                <a:latin typeface="Times New Roman" panose="02010600040101010101" pitchFamily="2" charset="-122"/>
                <a:ea typeface="微软雅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492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强化点二</a:t>
            </a:r>
          </a:p>
        </p:txBody>
      </p:sp>
      <p:sp>
        <p:nvSpPr>
          <p:cNvPr id="13493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94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495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15</a:t>
            </a:r>
          </a:p>
        </p:txBody>
      </p:sp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4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95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96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93" name="yt_shape_1349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071" y="467999"/>
            <a:ext cx="11924914" cy="4400115"/>
          </a:xfrm>
          <a:prstGeom prst="rect">
            <a:avLst/>
          </a:prstGeom>
          <a:blipFill>
            <a:blip r:embed="rId2"/>
            <a:stretch>
              <a:fillRect l="-1789" t="-554" b="-401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3497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强化点二</a:t>
            </a:r>
          </a:p>
        </p:txBody>
      </p:sp>
      <p:sp>
        <p:nvSpPr>
          <p:cNvPr id="13498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99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500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mc="http://schemas.openxmlformats.org/markup-compatibility/2006" xmlns:p="http://schemas.openxmlformats.org/presentationml/2006/main" xmlns:p14="http://schemas.microsoft.com/office/powerpoint/2010/main" xmlns:p15="http://schemas.microsoft.com/office/powerpoint/2012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2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03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04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95" name="yt_shape_13495"/>
          <p:cNvSpPr txBox="1"/>
          <p:nvPr/>
        </p:nvSpPr>
        <p:spPr>
          <a:xfrm>
            <a:off x="324000" y="467999"/>
            <a:ext cx="1436291" cy="537904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200" b="1" i="0" u="none">
                <a:solidFill>
                  <a:srgbClr val="FFFFFF"/>
                </a:solidFill>
                <a:effectLst/>
                <a:latin typeface="Times New Roman" pitchFamily="28"/>
                <a:ea typeface="微软雅黑" pitchFamily="28"/>
              </a:rPr>
              <a:t>方法技巧</a:t>
            </a:r>
          </a:p>
        </p:txBody>
      </p:sp>
      <p:sp>
        <p:nvSpPr>
          <p:cNvPr id="13496" name="yt_shape_13496"/>
          <p:cNvSpPr txBox="1"/>
          <p:nvPr/>
        </p:nvSpPr>
        <p:spPr>
          <a:xfrm>
            <a:off x="324000" y="1056691"/>
            <a:ext cx="7899598" cy="5379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200" b="1" i="0" u="none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处理带电体在电场和重力场中做类抛体运动的方法</a:t>
            </a:r>
          </a:p>
        </p:txBody>
      </p:sp>
      <p:sp>
        <p:nvSpPr>
          <p:cNvPr id="13497" name="yt_shape_13497"/>
          <p:cNvSpPr txBox="1"/>
          <p:nvPr/>
        </p:nvSpPr>
        <p:spPr>
          <a:xfrm>
            <a:off x="324000" y="1645383"/>
            <a:ext cx="664284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（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1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）明确研究对象并对其进行受力分析。</a:t>
            </a:r>
          </a:p>
        </p:txBody>
      </p:sp>
      <p:sp>
        <p:nvSpPr>
          <p:cNvPr id="13498" name="yt_shape_13498"/>
          <p:cNvSpPr txBox="1"/>
          <p:nvPr/>
        </p:nvSpPr>
        <p:spPr>
          <a:xfrm>
            <a:off x="324071" y="2228368"/>
            <a:ext cx="11924914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（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2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）将运动正交分解，分方向进行分析，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3_f2d8e"/>
              </a:rPr>
              <a:t>把曲线运动转化为分方向的直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线运动，利用牛顿运动定律、运动学公式求解。</a:t>
            </a:r>
          </a:p>
        </p:txBody>
      </p:sp>
      <p:sp>
        <p:nvSpPr>
          <p:cNvPr id="13499" name="yt_shape_13499"/>
          <p:cNvSpPr txBox="1"/>
          <p:nvPr/>
        </p:nvSpPr>
        <p:spPr>
          <a:xfrm>
            <a:off x="324000" y="3414595"/>
            <a:ext cx="9156353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（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3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）涉及功和能量问题可利用功能关系和动能定理处理。</a:t>
            </a:r>
          </a:p>
        </p:txBody>
      </p:sp>
      <p:sp>
        <p:nvSpPr>
          <p:cNvPr id="13500" name="yt_shape_13500"/>
          <p:cNvSpPr txBox="1"/>
          <p:nvPr/>
        </p:nvSpPr>
        <p:spPr>
          <a:xfrm>
            <a:off x="324000" y="3997580"/>
            <a:ext cx="10435549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①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功能关系：静电力做的功等于电势能的减少量，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W</a:t>
            </a:r>
            <a:r>
              <a:rPr lang="zh-CN" altLang="zh-CN" sz="2800" b="0" i="0" u="none" baseline="-2500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电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＝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E</a:t>
            </a:r>
            <a:r>
              <a:rPr lang="en-US" altLang="zh-CN" sz="2800" b="0" i="0" u="none" baseline="-2500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p1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－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E</a:t>
            </a:r>
            <a:r>
              <a:rPr lang="en-US" altLang="zh-CN" sz="2800" b="0" i="0" u="none" baseline="-2500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p2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。</a:t>
            </a:r>
          </a:p>
        </p:txBody>
      </p:sp>
      <p:sp>
        <p:nvSpPr>
          <p:cNvPr id="13501" name="yt_shape_13501"/>
          <p:cNvSpPr txBox="1"/>
          <p:nvPr/>
        </p:nvSpPr>
        <p:spPr>
          <a:xfrm>
            <a:off x="324000" y="4580565"/>
            <a:ext cx="9119484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②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动能定理：合力做的功等于动能的变化，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W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＝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E</a:t>
            </a:r>
            <a:r>
              <a:rPr lang="en-US" altLang="zh-CN" sz="2800" b="0" i="0" u="none" baseline="-2500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k2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－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E</a:t>
            </a:r>
            <a:r>
              <a:rPr lang="en-US" altLang="zh-CN" sz="2800" b="0" i="0" u="none" baseline="-2500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k1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。</a:t>
            </a:r>
          </a:p>
        </p:txBody>
      </p:sp>
      <p:sp>
        <p:nvSpPr>
          <p:cNvPr id="13505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强化点二</a:t>
            </a:r>
          </a:p>
        </p:txBody>
      </p:sp>
      <p:sp>
        <p:nvSpPr>
          <p:cNvPr id="13506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07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508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17</a:t>
            </a:r>
          </a:p>
        </p:txBody>
      </p:sp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8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15" name="master-style title marker"/>
          <p:cNvSpPr/>
          <p:nvPr/>
        </p:nvSpPr>
        <p:spPr>
          <a:xfrm>
            <a:off x="219456" y="457200"/>
            <a:ext cx="73152" cy="41148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09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10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02" name="yt_shape_13502"/>
          <p:cNvSpPr txBox="1"/>
          <p:nvPr/>
        </p:nvSpPr>
        <p:spPr>
          <a:xfrm>
            <a:off x="324000" y="467999"/>
            <a:ext cx="7181453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600" b="1" i="0" u="none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类型三｜带电体在电场和重力场中的圆周运动</a:t>
            </a:r>
          </a:p>
        </p:txBody>
      </p:sp>
      <p:sp>
        <p:nvSpPr>
          <p:cNvPr id="13503" name="yt_shape_13503"/>
          <p:cNvSpPr txBox="1"/>
          <p:nvPr/>
        </p:nvSpPr>
        <p:spPr>
          <a:xfrm>
            <a:off x="324000" y="1052010"/>
            <a:ext cx="8258671" cy="5379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200" b="1" i="0" u="none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解决带电体在电场和重力场中的圆周运动问题的方法</a:t>
            </a:r>
          </a:p>
        </p:txBody>
      </p:sp>
      <p:sp>
        <p:nvSpPr>
          <p:cNvPr id="13504" name="yt_shape_13504"/>
          <p:cNvSpPr txBox="1"/>
          <p:nvPr/>
        </p:nvSpPr>
        <p:spPr>
          <a:xfrm>
            <a:off x="324000" y="1640702"/>
            <a:ext cx="9515425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（</a:t>
            </a:r>
            <a:r>
              <a:rPr lang="en-US" altLang="zh-CN" sz="2800" b="0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1</a:t>
            </a:r>
            <a:r>
              <a:rPr lang="zh-CN" altLang="zh-CN" sz="2800" b="0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）首先分析带电体的受力情况进而确定向心力的来源。</a:t>
            </a:r>
          </a:p>
        </p:txBody>
      </p:sp>
      <p:sp>
        <p:nvSpPr>
          <p:cNvPr id="13505" name="yt_shape_13505"/>
          <p:cNvSpPr txBox="1"/>
          <p:nvPr/>
        </p:nvSpPr>
        <p:spPr>
          <a:xfrm>
            <a:off x="324071" y="2223687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（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2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）用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“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等效法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”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的思想找出带电体在电场和重力场中的等效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“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2_20044"/>
              </a:rPr>
              <a:t>最高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点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”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和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“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最低点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”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。</a:t>
            </a:r>
          </a:p>
        </p:txBody>
      </p:sp>
      <p:sp>
        <p:nvSpPr>
          <p:cNvPr id="13506" name="yt_shape_13506"/>
          <p:cNvSpPr txBox="1"/>
          <p:nvPr/>
        </p:nvSpPr>
        <p:spPr>
          <a:xfrm>
            <a:off x="324000" y="3390743"/>
            <a:ext cx="2154436" cy="53219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①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等效重力法</a:t>
            </a:r>
          </a:p>
        </p:txBody>
      </p:sp>
      <p:sp>
        <p:nvSpPr>
          <p:cNvPr id="13507" name="yt_shape_13507" descr="{&quot;rangeId&quot;:69,&quot;color&quot;:&quot;B&quot;}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071" y="3973728"/>
            <a:ext cx="11543998" cy="2060692"/>
          </a:xfrm>
          <a:prstGeom prst="rect">
            <a:avLst/>
          </a:prstGeom>
          <a:blipFill>
            <a:blip r:embed="rId2"/>
            <a:stretch>
              <a:fillRect l="-1848" t="-1183" r="-1056" b="-473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3511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强化点二</a:t>
            </a:r>
          </a:p>
        </p:txBody>
      </p:sp>
      <p:sp>
        <p:nvSpPr>
          <p:cNvPr id="13512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13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514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18</a:t>
            </a:r>
          </a:p>
        </p:txBody>
      </p:sp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5" grpId="0"/>
      <p:bldP spid="13506" grpId="0"/>
      <p:bldP spid="13507" grpId="0" animBg="1"/>
    </p:bldLst>
  </p:timing>
</p:sld>
</file>

<file path=ppt/slides/slide19.xml><?xml version="1.0" encoding="utf-8"?>
<p:sld xmlns:a="http://schemas.openxmlformats.org/drawingml/2006/main" xmlns:a14="http://schemas.microsoft.com/office/drawing/2010/main" xmlns:a16="http://schemas.microsoft.com/office/drawing/2014/main" xmlns:p="http://schemas.openxmlformats.org/presentationml/2006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2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19" name="master-style title marker"/>
          <p:cNvSpPr/>
          <p:nvPr/>
        </p:nvSpPr>
        <p:spPr>
          <a:xfrm>
            <a:off x="219456" y="329184"/>
            <a:ext cx="73152" cy="41148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13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14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09" name="yt_shape_13509"/>
          <p:cNvSpPr txBox="1"/>
          <p:nvPr/>
        </p:nvSpPr>
        <p:spPr>
          <a:xfrm>
            <a:off x="324000" y="340999"/>
            <a:ext cx="7899598" cy="51302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600" b="1" i="0" u="none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②</a:t>
            </a:r>
            <a:r>
              <a:rPr lang="zh-CN" altLang="zh-CN" sz="2600" b="1" i="0" u="none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几何最高点（最低点）与物理最高点（最低点）</a:t>
            </a:r>
          </a:p>
        </p:txBody>
      </p:sp>
      <p:sp>
        <p:nvSpPr>
          <p:cNvPr id="13510" name="yt_shape_13510"/>
          <p:cNvSpPr txBox="1"/>
          <p:nvPr/>
        </p:nvSpPr>
        <p:spPr>
          <a:xfrm>
            <a:off x="324071" y="904813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a.</a:t>
            </a:r>
            <a:r>
              <a:rPr lang="zh-CN" altLang="zh-CN" sz="2800" b="0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几何最高点（最低点）：是指图形中所画圆的最上（下）端，</a:t>
            </a:r>
            <a:r>
              <a:rPr lang="zh-CN" altLang="zh-CN" sz="2800" b="0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4_94631"/>
              </a:rPr>
              <a:t>是符合人</a:t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视觉习惯的最高点（最低点）。</a:t>
            </a:r>
          </a:p>
        </p:txBody>
      </p:sp>
      <p:sp>
        <p:nvSpPr>
          <p:cNvPr id="13511" name="yt_shape_13511"/>
          <p:cNvSpPr txBox="1"/>
          <p:nvPr/>
        </p:nvSpPr>
        <p:spPr>
          <a:xfrm>
            <a:off x="324071" y="2071869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b.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物理最高点（最低点）：是指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“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等效重力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F</a:t>
            </a:r>
            <a:r>
              <a:rPr lang="zh-CN" altLang="zh-CN" sz="2800" b="0" i="0" u="none" baseline="-2500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合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”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1_244ff"/>
              </a:rPr>
              <a:t>的反向延长线过圆心且与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圆轨道的交点，即物体在圆周运动过程中速度最小（大）的点。</a:t>
            </a:r>
          </a:p>
        </p:txBody>
      </p:sp>
      <p:pic>
        <p:nvPicPr>
          <p:cNvPr id="5" name="yt_image_13512">
            <a:extLst>
              <a:ext uri="">
                <a16:creationId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030" y="3188137"/>
            <a:ext cx="5474280" cy="355428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515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强化点二</a:t>
            </a:r>
          </a:p>
        </p:txBody>
      </p:sp>
      <p:sp>
        <p:nvSpPr>
          <p:cNvPr id="13516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17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518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p14="http://schemas.microsoft.com/office/powerpoint/2010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28750"/>
            <a:ext cx="12192000" cy="36703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953061" y="2060475"/>
            <a:ext cx="0" cy="595635"/>
          </a:xfrm>
          <a:prstGeom prst="line">
            <a:avLst/>
          </a:prstGeom>
          <a:ln w="22225">
            <a:solidFill>
              <a:srgbClr val="22252A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44576" y="3302066"/>
            <a:ext cx="0" cy="595635"/>
          </a:xfrm>
          <a:prstGeom prst="line">
            <a:avLst/>
          </a:prstGeom>
          <a:ln w="22225">
            <a:solidFill>
              <a:srgbClr val="C00000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948306" y="2068901"/>
            <a:ext cx="1798820" cy="1798820"/>
            <a:chOff x="2329306" y="2634955"/>
            <a:chExt cx="1798820" cy="1798820"/>
          </a:xfrm>
        </p:grpSpPr>
        <p:sp>
          <p:nvSpPr>
            <p:cNvPr id="13" name="矩形 12"/>
            <p:cNvSpPr/>
            <p:nvPr/>
          </p:nvSpPr>
          <p:spPr>
            <a:xfrm>
              <a:off x="2329306" y="2634955"/>
              <a:ext cx="1798820" cy="17988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97975" y="2969317"/>
              <a:ext cx="86433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dirty="0" b="1">
                  <a:solidFill>
                    <a:srgbClr val="111111"/>
                  </a:solidFill>
                  <a:latin typeface="Times New Roman" panose="020B0604020202020204" pitchFamily="34" charset="0"/>
                  <a:cs typeface="Aparajita" panose="020B0604020202020204" pitchFamily="34" charset="0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14911" y="3723965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 b="1">
                  <a:solidFill>
                    <a:srgbClr val="111111"/>
                  </a:solidFill>
                  <a:latin typeface="Times New Roman" panose="020B0604020202020204" pitchFamily="34" charset="0"/>
                  <a:cs typeface="Aparajita" panose="020B0604020202020204" pitchFamily="34" charset="0"/>
                </a:rPr>
                <a:t>PART</a:t>
              </a:r>
              <a:endParaRPr lang="zh-CN" altLang="en-US" sz="2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</p:grpSp>
      <p:sp>
        <p:nvSpPr>
          <p:cNvPr id="16" name="文本框 15">
            <a:hlinkClick r:id="rId2" action="ppaction://hlinksldjump"/>
          </p:cNvPr>
          <p:cNvSpPr txBox="1"/>
          <p:nvPr/>
        </p:nvSpPr>
        <p:spPr>
          <a:xfrm>
            <a:off x="4543575" y="1942793"/>
            <a:ext cx="2646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00" b="1" dirty="0">
                <a:solidFill>
                  <a:srgbClr val="C55A11"/>
                </a:solidFill>
                <a:latin typeface="Times New Roman" panose="020B0503020204020204" pitchFamily="34" charset="-122"/>
                <a:ea typeface="微软雅黑" panose="020B0503020204020204" pitchFamily="34" charset="-122"/>
              </a:rPr>
              <a:t>强化点一</a:t>
            </a:r>
          </a:p>
        </p:txBody>
      </p:sp>
      <p:sp>
        <p:nvSpPr>
          <p:cNvPr id="17" name="文本框 16">
            <a:hlinkClick r:id="rId2" action="ppaction://hlinksldjump"/>
          </p:cNvPr>
          <p:cNvSpPr txBox="1"/>
          <p:nvPr/>
        </p:nvSpPr>
        <p:spPr>
          <a:xfrm>
            <a:off x="4553834" y="3037082"/>
            <a:ext cx="7520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b="1" dirty="0">
                <a:solidFill>
                  <a:srgbClr val="1F4E79"/>
                </a:solidFill>
                <a:latin typeface="Times New Roman" panose="02010609060101010101" pitchFamily="49" charset="-122"/>
                <a:ea typeface="微软雅黑" panose="02010609060101010101" pitchFamily="49" charset="-122"/>
              </a:rPr>
              <a:t>带电粒子在交变电场中的运动</a:t>
            </a:r>
          </a:p>
        </p:txBody>
      </p:sp>
      <p:sp>
        <p:nvSpPr>
          <p:cNvPr id="18" name="master-style part footer"/>
          <p:cNvSpPr txBox="1"/>
          <p:nvPr/>
        </p:nvSpPr>
        <p:spPr>
          <a:xfrm>
            <a:off x="11155680" y="6537960"/>
            <a:ext cx="68580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02</a:t>
            </a:r>
          </a:p>
        </p:txBody>
      </p:sp>
    </p:spTree>
    <p:extLst>
      <p:ext uri="{BB962C8B-B14F-4D97-AF65-F5344CB8AC3E}">
        <p14:creationId val="35588560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0.xml><?xml version="1.0" encoding="utf-8"?>
<p:sld xmlns:a="http://schemas.openxmlformats.org/drawingml/2006/main" xmlns:a14="http://schemas.microsoft.com/office/drawing/2010/main" xmlns:a16="http://schemas.microsoft.com/office/drawing/2014/main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19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20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14" name="yt_shape_13514"/>
          <p:cNvSpPr txBox="1"/>
          <p:nvPr/>
        </p:nvSpPr>
        <p:spPr>
          <a:xfrm>
            <a:off x="324071" y="467999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【例</a:t>
            </a:r>
            <a:r>
              <a:rPr lang="en-US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5</a:t>
            </a:r>
            <a:r>
              <a:rPr lang="zh-CN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】　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（在电场和重力场中的圆周运动）质量为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m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的小球带电荷量为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_68cc6"/>
              </a:rPr>
              <a:t>＋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</a:b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q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，由长为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L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的绝缘绳系住，在水平向右、电场强度为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E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的匀强电场中，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_26ae0"/>
              </a:rPr>
              <a:t>最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初静止于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A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点，如图所示，已知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θ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＝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60°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，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4_020cf"/>
              </a:rPr>
              <a:t>为了让小球在竖直平面内做完整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的圆周运动，则小球在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A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点的初速度至少为（</a:t>
            </a:r>
            <a:r>
              <a:rPr lang="zh-CN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　　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</a:t>
            </a:r>
          </a:p>
        </p:txBody>
      </p:sp>
      <p:pic>
        <p:nvPicPr>
          <p:cNvPr id="13515" name="yt_image_13515" title="H_163.12495">
            <a:extLst>
              <a:ext uri="">
                <a16:creationId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1986" y="2778004"/>
            <a:ext cx="3035437" cy="207168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17" name="yt_table_13517" title="H_103.81008">
            <a:extLst>
              <a:ext uri="{FF2B5EF4-FFF2-40B4-BE49-F238E27FC236}">
                <a16:creationId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924714371"/>
              </p:ext>
            </p:extLst>
          </p:nvPr>
        </p:nvGraphicFramePr>
        <p:xfrm>
          <a:off x="336771" y="3077692"/>
          <a:ext cx="5119878" cy="1446912"/>
        </p:xfrm>
        <a:graphic>
          <a:graphicData uri="http://schemas.openxmlformats.org/drawingml/2006/table">
            <a:tbl>
              <a:tblPr/>
              <a:tblGrid>
                <a:gridCol w="2927604">
                  <a:extLst>
                    <a:ext uri="{9D8B030D-6E8A-4147-A177-3AD203B41FA5}">
                      <a16:colId val="10363"/>
                    </a:ext>
                  </a:extLst>
                </a:gridCol>
                <a:gridCol w="2192274">
                  <a:extLst>
                    <a:ext uri="{9D8B030D-6E8A-4147-A177-3AD203B41FA5}">
                      <a16:colId val="10364"/>
                    </a:ext>
                  </a:extLst>
                </a:gridCol>
              </a:tblGrid>
              <a:tr h="723456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r="-74844" b="-1191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l="-133611" b="-119167"/>
                      </a:stretch>
                    </a:blipFill>
                  </a:tcPr>
                </a:tc>
                <a:extLst>
                  <a:ext uri="{0D108BD9-81ED-4DB2-BD59-A6C34878D82A}">
                    <a16:rowId val="10904"/>
                  </a:ext>
                </a:extLst>
              </a:tr>
              <a:tr h="723456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t="-100840" r="-74844" b="-2016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l="-133611" t="-100840" b="-20168"/>
                      </a:stretch>
                    </a:blipFill>
                  </a:tcPr>
                </a:tc>
                <a:extLst>
                  <a:ext uri="{0D108BD9-81ED-4DB2-BD59-A6C34878D82A}">
                    <a16:rowId val="1090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896710" y="3930600"/>
            <a:ext cx="761669" cy="861774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FFFFFF"/>
                </a:solidFill>
                <a:latin typeface="Times New Roman" panose="02010600040101010101" pitchFamily="2" charset="-122"/>
                <a:ea typeface="微软雅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521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强化点二</a:t>
            </a:r>
          </a:p>
        </p:txBody>
      </p:sp>
      <p:sp>
        <p:nvSpPr>
          <p:cNvPr id="13522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23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524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20</a:t>
            </a:r>
          </a:p>
        </p:txBody>
      </p:sp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0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21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22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19" name="yt_shape_135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071" y="853235"/>
            <a:ext cx="11924914" cy="3538020"/>
          </a:xfrm>
          <a:prstGeom prst="rect">
            <a:avLst/>
          </a:prstGeom>
          <a:blipFill>
            <a:blip r:embed="rId2"/>
            <a:stretch>
              <a:fillRect l="-1789" t="-690" b="-241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3523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强化点二</a:t>
            </a:r>
          </a:p>
        </p:txBody>
      </p:sp>
      <p:sp>
        <p:nvSpPr>
          <p:cNvPr id="13524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25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526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mc="http://schemas.openxmlformats.org/markup-compatibility/2006" xmlns:p="http://schemas.openxmlformats.org/presentationml/2006/main" xmlns:p14="http://schemas.microsoft.com/office/powerpoint/2010/main" xmlns:p15="http://schemas.microsoft.com/office/powerpoint/2012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3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0" name="master-style title marker"/>
          <p:cNvSpPr/>
          <p:nvPr/>
        </p:nvSpPr>
        <p:spPr>
          <a:xfrm>
            <a:off x="219456" y="457200"/>
            <a:ext cx="73152" cy="41148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54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55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48" name="yt_shape_13448"/>
          <p:cNvSpPr txBox="1"/>
          <p:nvPr/>
        </p:nvSpPr>
        <p:spPr>
          <a:xfrm>
            <a:off x="324000" y="1052010"/>
            <a:ext cx="6822380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600" b="1" i="0" u="none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类型一｜带电粒子在交变电场中的直线运动</a:t>
            </a:r>
          </a:p>
        </p:txBody>
      </p:sp>
      <p:sp>
        <p:nvSpPr>
          <p:cNvPr id="13449" name="yt_shape_13449"/>
          <p:cNvSpPr txBox="1"/>
          <p:nvPr/>
        </p:nvSpPr>
        <p:spPr>
          <a:xfrm>
            <a:off x="324000" y="1636021"/>
            <a:ext cx="1885131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1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. </a:t>
            </a:r>
            <a:r>
              <a:rPr lang="zh-CN" altLang="zh-CN" sz="28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交变电场</a:t>
            </a:r>
          </a:p>
        </p:txBody>
      </p:sp>
      <p:sp>
        <p:nvSpPr>
          <p:cNvPr id="13450" name="yt_shape_13450"/>
          <p:cNvSpPr txBox="1"/>
          <p:nvPr/>
        </p:nvSpPr>
        <p:spPr>
          <a:xfrm>
            <a:off x="324071" y="2220032"/>
            <a:ext cx="11543998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电场强度的大小和方向随时间做周期性变化的电场叫作交变电场（</a:t>
            </a:r>
            <a:r>
              <a:rPr lang="zh-CN" altLang="zh-CN" sz="2800" b="0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3_edde1"/>
              </a:rPr>
              <a:t>常见的</a:t>
            </a:r>
            <a:b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产生交变电场的电压波形有方形波、锯齿波、正弦波等）。</a:t>
            </a:r>
          </a:p>
        </p:txBody>
      </p:sp>
      <p:sp>
        <p:nvSpPr>
          <p:cNvPr id="13451" name="yt_shape_13451"/>
          <p:cNvSpPr txBox="1"/>
          <p:nvPr/>
        </p:nvSpPr>
        <p:spPr>
          <a:xfrm>
            <a:off x="324000" y="3387088"/>
            <a:ext cx="6194003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2</a:t>
            </a:r>
            <a:r>
              <a:rPr lang="en-US" altLang="zh-CN" sz="2800" b="0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. </a:t>
            </a:r>
            <a:r>
              <a:rPr lang="zh-CN" altLang="zh-CN" sz="2800" b="1" i="0" u="none" dirty="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带电粒子在电场中做直线运动的条件</a:t>
            </a:r>
          </a:p>
        </p:txBody>
      </p:sp>
      <p:sp>
        <p:nvSpPr>
          <p:cNvPr id="13452" name="yt_shape_13452"/>
          <p:cNvSpPr txBox="1"/>
          <p:nvPr/>
        </p:nvSpPr>
        <p:spPr>
          <a:xfrm>
            <a:off x="324071" y="3971099"/>
            <a:ext cx="11924914" cy="1116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带电粒子进入电场时初速度为零，或初速度方向与电场方向平行，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3_494bc"/>
              </a:rPr>
              <a:t>带电粒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子在交变静电力的作用下，做加速、减速交替的直线运动。</a:t>
            </a:r>
          </a:p>
        </p:txBody>
      </p:sp>
      <p:sp>
        <p:nvSpPr>
          <p:cNvPr id="13456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强化点一</a:t>
            </a:r>
          </a:p>
        </p:txBody>
      </p:sp>
      <p:sp>
        <p:nvSpPr>
          <p:cNvPr id="13457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58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459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03</a:t>
            </a:r>
          </a:p>
        </p:txBody>
      </p:sp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1" grpId="0"/>
      <p:bldP spid="13452" grpId="0"/>
    </p:bldLst>
  </p:timing>
</p:sld>
</file>

<file path=ppt/slides/slide4.xml><?xml version="1.0" encoding="utf-8"?>
<p:sld xmlns:a="http://schemas.openxmlformats.org/drawingml/2006/main" xmlns:a14="http://schemas.microsoft.com/office/drawing/2010/main" xmlns:a16="http://schemas.microsoft.com/office/drawing/2014/main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56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57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53" name="yt_shape_13453"/>
          <p:cNvSpPr txBox="1"/>
          <p:nvPr/>
        </p:nvSpPr>
        <p:spPr>
          <a:xfrm>
            <a:off x="324071" y="467999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【例</a:t>
            </a:r>
            <a:r>
              <a:rPr lang="en-US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1</a:t>
            </a:r>
            <a:r>
              <a:rPr lang="zh-CN" altLang="zh-CN" sz="2300" b="1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】　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如图甲所示，两平行正对的金属板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A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、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B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0_053fa"/>
              </a:rPr>
              <a:t>间加有如图乙所示的交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变电压，一重力可忽略不计的带正电粒子被固定在两板的正中间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P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处。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_e27e8"/>
              </a:rPr>
              <a:t>若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在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t</a:t>
            </a:r>
            <a:r>
              <a:rPr lang="en-US" altLang="zh-CN" sz="2300" b="0" i="0" u="none" baseline="-2500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0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时刻释放该粒子，粒子会时而向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A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板运动，时而向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B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板运动，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4_e8373"/>
              </a:rPr>
              <a:t>并最终打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在</a:t>
            </a:r>
            <a:r>
              <a:rPr lang="en-US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A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板上，则</a:t>
            </a:r>
            <a:r>
              <a:rPr lang="en-US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t</a:t>
            </a:r>
            <a:r>
              <a:rPr lang="en-US" altLang="zh-CN" sz="2300" b="0" i="0" u="none" baseline="-25000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0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可能属于的时间段是（</a:t>
            </a:r>
            <a:r>
              <a:rPr lang="zh-CN" altLang="zh-CN" sz="23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　　</a:t>
            </a:r>
            <a:r>
              <a:rPr lang="zh-CN" altLang="zh-CN" sz="23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</a:t>
            </a:r>
          </a:p>
        </p:txBody>
      </p:sp>
      <p:pic>
        <p:nvPicPr>
          <p:cNvPr id="13454" name="yt_image_13454">
            <a:extLst>
              <a:ext uri="">
                <a16:creationId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795" y="2938365"/>
            <a:ext cx="5117009" cy="256886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yt_table_13456" title="H_123.88">
            <a:extLst>
              <a:ext uri="{FF2B5EF4-FFF2-40B4-BE49-F238E27FC236}">
                <a16:creationId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1377451563"/>
              </p:ext>
            </p:extLst>
          </p:nvPr>
        </p:nvGraphicFramePr>
        <p:xfrm>
          <a:off x="324071" y="3058799"/>
          <a:ext cx="6123178" cy="1694244"/>
        </p:xfrm>
        <a:graphic>
          <a:graphicData uri="http://schemas.openxmlformats.org/drawingml/2006/table">
            <a:tbl>
              <a:tblPr/>
              <a:tblGrid>
                <a:gridCol w="3476879">
                  <a:extLst>
                    <a:ext uri="{9D8B030D-6E8A-4147-A177-3AD203B41FA5}">
                      <a16:colId val="10358"/>
                    </a:ext>
                  </a:extLst>
                </a:gridCol>
                <a:gridCol w="2646299">
                  <a:extLst>
                    <a:ext uri="{9D8B030D-6E8A-4147-A177-3AD203B41FA5}">
                      <a16:colId val="10359"/>
                    </a:ext>
                  </a:extLst>
                </a:gridCol>
              </a:tblGrid>
              <a:tr h="845058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r="-76007" b="-1079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l="-131567" b="-107914"/>
                      </a:stretch>
                    </a:blipFill>
                  </a:tcPr>
                </a:tc>
                <a:extLst>
                  <a:ext uri="{0D108BD9-81ED-4DB2-BD59-A6C34878D82A}">
                    <a16:rowId val="10890"/>
                  </a:ext>
                </a:extLst>
              </a:tr>
              <a:tr h="849186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t="-99286" r="-76007" b="-71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l="-131567" t="-99286" b="-7143"/>
                      </a:stretch>
                    </a:blipFill>
                  </a:tcPr>
                </a:tc>
                <a:extLst>
                  <a:ext uri="{0D108BD9-81ED-4DB2-BD59-A6C34878D82A}">
                    <a16:rowId val="10891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512660" y="3163883"/>
            <a:ext cx="761669" cy="861774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FFFFFF"/>
                </a:solidFill>
                <a:latin typeface="Times New Roman" panose="02010600040101010101" pitchFamily="2" charset="-122"/>
                <a:ea typeface="微软雅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458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强化点一</a:t>
            </a:r>
          </a:p>
        </p:txBody>
      </p:sp>
      <p:sp>
        <p:nvSpPr>
          <p:cNvPr id="13459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0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461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04</a:t>
            </a:r>
          </a:p>
        </p:txBody>
      </p:sp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a14="http://schemas.microsoft.com/office/drawing/2010/main" xmlns:a16="http://schemas.microsoft.com/office/drawing/2014/main" xmlns:p="http://schemas.openxmlformats.org/presentationml/2006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9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0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1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58" name="yt_shape_134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073" y="467999"/>
            <a:ext cx="11543855" cy="6021701"/>
          </a:xfrm>
          <a:prstGeom prst="rect">
            <a:avLst/>
          </a:prstGeom>
          <a:blipFill>
            <a:blip r:embed="rId2"/>
            <a:stretch>
              <a:fillRect l="-1848" t="-405" r="-211" b="-404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图片 2">
            <a:extLst>
              <a:ext uri="{FF2B5EF4-FFF2-40B4-BE49-F238E27FC236}">
                <a16:creationId id="{3E059742-4DBB-7C5C-C140-5AEBA4A8C75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78908" y="467999"/>
            <a:ext cx="3189020" cy="2262686"/>
          </a:xfrm>
          <a:prstGeom prst="rect">
            <a:avLst/>
          </a:prstGeom>
        </p:spPr>
      </p:pic>
      <p:sp>
        <p:nvSpPr>
          <p:cNvPr id="13462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强化点一</a:t>
            </a:r>
          </a:p>
        </p:txBody>
      </p:sp>
      <p:sp>
        <p:nvSpPr>
          <p:cNvPr id="13463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4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465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mc="http://schemas.openxmlformats.org/markup-compatibility/2006" xmlns:p="http://schemas.openxmlformats.org/presentationml/2006/main" xmlns:p14="http://schemas.microsoft.com/office/powerpoint/2010/main" xmlns:p15="http://schemas.microsoft.com/office/powerpoint/2012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4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5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6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0" name="yt_shape_13460"/>
          <p:cNvSpPr txBox="1"/>
          <p:nvPr/>
        </p:nvSpPr>
        <p:spPr>
          <a:xfrm>
            <a:off x="324000" y="467999"/>
            <a:ext cx="1436291" cy="537904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200" b="1" i="0" u="none">
                <a:solidFill>
                  <a:srgbClr val="FFFFFF"/>
                </a:solidFill>
                <a:effectLst/>
                <a:latin typeface="Times New Roman" pitchFamily="28"/>
                <a:ea typeface="微软雅黑" pitchFamily="28"/>
              </a:rPr>
              <a:t>方法技巧</a:t>
            </a:r>
          </a:p>
        </p:txBody>
      </p:sp>
      <p:sp>
        <p:nvSpPr>
          <p:cNvPr id="13461" name="yt_shape_13461"/>
          <p:cNvSpPr txBox="1"/>
          <p:nvPr/>
        </p:nvSpPr>
        <p:spPr>
          <a:xfrm>
            <a:off x="2325737" y="1056691"/>
            <a:ext cx="7540526" cy="5379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2200" b="1" i="0" u="none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解决带电粒子在交变电场中直线运动问题的思路</a:t>
            </a:r>
          </a:p>
        </p:txBody>
      </p:sp>
      <p:sp>
        <p:nvSpPr>
          <p:cNvPr id="13462" name="yt_shape_13462"/>
          <p:cNvSpPr txBox="1"/>
          <p:nvPr/>
        </p:nvSpPr>
        <p:spPr>
          <a:xfrm>
            <a:off x="324071" y="1645383"/>
            <a:ext cx="11543998" cy="1135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（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1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）通常将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U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-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t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图像、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E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-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t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图像、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φ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-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t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图像等转化为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a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-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t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图像，进一步绘制出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v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-</a:t>
            </a:r>
            <a:r>
              <a:rPr lang="en-US" altLang="zh-CN" sz="2800" b="0" i="1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1_33d3e"/>
              </a:rPr>
              <a:t>t</a:t>
            </a:r>
            <a:b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</a:b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图像，可将复杂的运动过程直观地描述出来。</a:t>
            </a:r>
          </a:p>
        </p:txBody>
      </p:sp>
      <p:sp>
        <p:nvSpPr>
          <p:cNvPr id="13463" name="yt_shape_13463"/>
          <p:cNvSpPr txBox="1"/>
          <p:nvPr/>
        </p:nvSpPr>
        <p:spPr>
          <a:xfrm>
            <a:off x="324071" y="2831610"/>
            <a:ext cx="11924914" cy="23419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（</a:t>
            </a:r>
            <a:r>
              <a:rPr lang="en-US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2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）判断粒子一直向某一方向运动，还是做往复运动，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7_85516"/>
              </a:rPr>
              <a:t>关键是判断粒子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的速度为零后加速度的方向，若加速度的方向与原来速度方向相同，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2_e1a7a"/>
              </a:rPr>
              <a:t>粒子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将继续向同一方向运动，若粒子加速度方向与原来运动方向相反，</a:t>
            </a: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  <a:sym typeface="_⨹_3_a5d78"/>
              </a:rPr>
              <a:t>粒子将</a:t>
            </a:r>
            <a:br>
              <a:rPr lang="zh-CN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</a:br>
            <a:r>
              <a:rPr lang="zh-CN" altLang="zh-CN" sz="2800" b="0" i="0" u="none">
                <a:solidFill>
                  <a:srgbClr val="111111"/>
                </a:solidFill>
                <a:effectLst/>
                <a:latin typeface="Times New Roman" pitchFamily="28"/>
                <a:ea typeface="微软雅黑" pitchFamily="28"/>
              </a:rPr>
              <a:t>向反方向运动。</a:t>
            </a:r>
          </a:p>
        </p:txBody>
      </p:sp>
      <p:sp>
        <p:nvSpPr>
          <p:cNvPr id="13467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强化点一</a:t>
            </a:r>
          </a:p>
        </p:txBody>
      </p:sp>
      <p:sp>
        <p:nvSpPr>
          <p:cNvPr id="13468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9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470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06</a:t>
            </a:r>
          </a:p>
        </p:txBody>
      </p:sp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a14="http://schemas.microsoft.com/office/drawing/2010/main" xmlns:a16="http://schemas.microsoft.com/office/drawing/2014/main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2" name="master-style title marker"/>
          <p:cNvSpPr/>
          <p:nvPr/>
        </p:nvSpPr>
        <p:spPr>
          <a:xfrm>
            <a:off x="219456" y="457200"/>
            <a:ext cx="73152" cy="41148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6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7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64" name="yt_shape_13464"/>
          <p:cNvSpPr txBox="1"/>
          <p:nvPr/>
        </p:nvSpPr>
        <p:spPr>
          <a:xfrm>
            <a:off x="324000" y="467999"/>
            <a:ext cx="6822380" cy="53322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600" b="1" i="0" u="none">
                <a:solidFill>
                  <a:srgbClr val="1F4E79"/>
                </a:solidFill>
                <a:effectLst/>
                <a:latin typeface="Times New Roman" pitchFamily="28"/>
                <a:ea typeface="微软雅黑" pitchFamily="28"/>
              </a:rPr>
              <a:t>类型二｜带电粒子在交变电场中的曲线运动</a:t>
            </a:r>
          </a:p>
        </p:txBody>
      </p:sp>
      <p:sp>
        <p:nvSpPr>
          <p:cNvPr id="3" name="yt_shape_134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600" y="1306199"/>
            <a:ext cx="11924914" cy="4980301"/>
          </a:xfrm>
          <a:prstGeom prst="rect">
            <a:avLst/>
          </a:prstGeom>
          <a:blipFill>
            <a:blip r:embed="rId2"/>
            <a:stretch>
              <a:fillRect l="-1840" t="-490" r="-767" b="-538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yt_image_13467">
            <a:extLst>
              <a:ext uri="">
                <a16:creationId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221" y="1369588"/>
            <a:ext cx="5193956" cy="241798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468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强化点一</a:t>
            </a:r>
          </a:p>
        </p:txBody>
      </p:sp>
      <p:sp>
        <p:nvSpPr>
          <p:cNvPr id="13469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0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471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07</a:t>
            </a:r>
          </a:p>
        </p:txBody>
      </p:sp>
    </p:spTree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a14="http://schemas.microsoft.com/office/drawing/2010/main" xmlns:a16="http://schemas.microsoft.com/office/drawing/2014/main" xmlns:p="http://schemas.openxmlformats.org/presentationml/2006/main" xmlns:p14="http://schemas.microsoft.com/office/powerpoint/2010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0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1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2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3467" name="yt_image_13467">
            <a:extLst>
              <a:ext uri="">
                <a16:creationId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656" y="467999"/>
            <a:ext cx="6284687" cy="292576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469" name="yt_table_13469" title="H_238.91504">
            <a:extLst>
              <a:ext uri="{FF2B5EF4-FFF2-40B4-BE49-F238E27FC236}">
                <a16:creationId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607548305"/>
              </p:ext>
            </p:extLst>
          </p:nvPr>
        </p:nvGraphicFramePr>
        <p:xfrm>
          <a:off x="324066" y="3316904"/>
          <a:ext cx="9051862" cy="3297365"/>
        </p:xfrm>
        <a:graphic>
          <a:graphicData uri="http://schemas.openxmlformats.org/drawingml/2006/table">
            <a:tbl>
              <a:tblPr/>
              <a:tblGrid>
                <a:gridCol w="9051862">
                  <a:extLst>
                    <a:ext uri="{9D8B030D-6E8A-4147-A177-3AD203B41FA5}">
                      <a16:colId val="10360"/>
                    </a:ext>
                  </a:extLst>
                </a:gridCol>
              </a:tblGrid>
              <a:tr h="597408">
                <a:tc>
                  <a:txBody>
                    <a:bodyPr/>
                    <a:lstStyle/>
                    <a:p>
                      <a:pPr marL="523174" indent="-523174" algn="l" eaLnBrk="1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在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t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＝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时刻进入的粒子离开电场时速度大于</a:t>
                      </a:r>
                      <a:r>
                        <a:rPr lang="en-US" altLang="zh-CN" sz="2800" b="0" i="1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v</a:t>
                      </a:r>
                      <a:r>
                        <a:rPr lang="en-US" altLang="zh-CN" sz="28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val="10892"/>
                  </a:ext>
                </a:extLst>
              </a:tr>
              <a:tr h="10057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t="-61446" b="-172892"/>
                      </a:stretch>
                    </a:blipFill>
                  </a:tcPr>
                </a:tc>
                <a:extLst>
                  <a:ext uri="{0D108BD9-81ED-4DB2-BD59-A6C34878D82A}">
                    <a16:rowId val="10893"/>
                  </a:ext>
                </a:extLst>
              </a:tr>
              <a:tr h="849186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t="-192806" b="-106475"/>
                      </a:stretch>
                    </a:blipFill>
                  </a:tcPr>
                </a:tc>
                <a:extLst>
                  <a:ext uri="{0D108BD9-81ED-4DB2-BD59-A6C34878D82A}">
                    <a16:rowId val="10894"/>
                  </a:ext>
                </a:extLst>
              </a:tr>
              <a:tr h="845058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  <a:blipFill>
                      <a:blip r:embed="rId3"/>
                      <a:stretch>
                        <a:fillRect t="-292806" b="-6475"/>
                      </a:stretch>
                    </a:blipFill>
                  </a:tcPr>
                </a:tc>
                <a:extLst>
                  <a:ext uri="{0D108BD9-81ED-4DB2-BD59-A6C34878D82A}">
                    <a16:rowId val="10895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700" y="4091112"/>
            <a:ext cx="761669" cy="861774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FFFFFF"/>
                </a:solidFill>
                <a:latin typeface="Times New Roman" panose="02010600040101010101" pitchFamily="2" charset="-122"/>
                <a:ea typeface="微软雅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700" y="5802638"/>
            <a:ext cx="761669" cy="861774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FFFFFF"/>
                </a:solidFill>
                <a:latin typeface="Times New Roman" panose="02010600040101010101" pitchFamily="2" charset="-122"/>
                <a:ea typeface="微软雅黑" panose="02010600040101010101" pitchFamily="2" charset="-122"/>
              </a:rPr>
              <a:t>√  </a:t>
            </a:r>
            <a:endParaRPr lang="zh-CN" altLang="en-US" sz="50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473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强化点一</a:t>
            </a:r>
          </a:p>
        </p:txBody>
      </p:sp>
      <p:sp>
        <p:nvSpPr>
          <p:cNvPr id="13474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5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476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2" name="master-style paper background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8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3" name="master-style left accent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4" name="master-style top hairline"/>
          <p:cNvSpPr/>
          <p:nvPr/>
        </p:nvSpPr>
        <p:spPr>
          <a:xfrm>
            <a:off x="301752" y="274320"/>
            <a:ext cx="11567160" cy="18288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1" name="yt_shape_1347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7086" y="586535"/>
            <a:ext cx="11924914" cy="4010865"/>
          </a:xfrm>
          <a:prstGeom prst="rect">
            <a:avLst/>
          </a:prstGeom>
          <a:blipFill>
            <a:blip r:embed="rId2"/>
            <a:stretch>
              <a:fillRect l="-1840" t="-60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3475" name="master-style section cue"/>
          <p:cNvSpPr txBox="1"/>
          <p:nvPr/>
        </p:nvSpPr>
        <p:spPr>
          <a:xfrm>
            <a:off x="10469880" y="109728"/>
            <a:ext cx="1417320" cy="2560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sz="900" b="1">
                <a:solidFill>
                  <a:srgbClr val="111111"/>
                </a:solidFill>
                <a:latin typeface="Times New Roman"/>
                <a:ea typeface="微软雅黑"/>
              </a:rPr>
              <a:t>强化点一</a:t>
            </a:r>
          </a:p>
        </p:txBody>
      </p:sp>
      <p:sp>
        <p:nvSpPr>
          <p:cNvPr id="13476" name="master-style footer line"/>
          <p:cNvSpPr/>
          <p:nvPr/>
        </p:nvSpPr>
        <p:spPr>
          <a:xfrm>
            <a:off x="301752" y="6537960"/>
            <a:ext cx="11567160" cy="13716"/>
          </a:xfrm>
          <a:prstGeom prst="rect">
            <a:avLst/>
          </a:prstGeom>
          <a:solidFill>
            <a:srgbClr val="D9E2F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77" name="master-style footer topic"/>
          <p:cNvSpPr txBox="1"/>
          <p:nvPr/>
        </p:nvSpPr>
        <p:spPr>
          <a:xfrm>
            <a:off x="320040" y="6574536"/>
            <a:ext cx="5394960" cy="16459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l"/>
            <a:r>
              <a:rPr lang="zh-CN" sz="750">
                <a:solidFill>
                  <a:srgbClr val="111111"/>
                </a:solidFill>
                <a:latin typeface="Times New Roman"/>
                <a:ea typeface="微软雅黑"/>
              </a:rPr>
              <a:t>带电粒子（体）在电场中运动的综合问题</a:t>
            </a:r>
          </a:p>
        </p:txBody>
      </p:sp>
      <p:sp>
        <p:nvSpPr>
          <p:cNvPr id="13478" name="master-style slide number"/>
          <p:cNvSpPr txBox="1"/>
          <p:nvPr/>
        </p:nvSpPr>
        <p:spPr>
          <a:xfrm>
            <a:off x="11247120" y="6556248"/>
            <a:ext cx="640080" cy="182880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r"/>
            <a:r>
              <a:rPr lang="zh-CN" sz="800" b="1">
                <a:solidFill>
                  <a:srgbClr val="111111"/>
                </a:solidFill>
                <a:latin typeface="Times New Roman"/>
                <a:ea typeface="微软雅黑"/>
              </a:rPr>
              <a:t>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 Chines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功" id="{305D7A6B-F211-124E-A565-AFD60AE97881}" vid="{BCE79254-6837-AE48-BBE5-2699EE225D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2</TotalTime>
  <Words>1471</Words>
  <Application>Microsoft Macintosh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宋体</vt:lpstr>
      <vt:lpstr>华文细黑</vt:lpstr>
      <vt:lpstr>Aparajita</vt:lpstr>
      <vt:lpstr>Arial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Xingyu Shu</dc:creator>
  <cp:lastModifiedBy>Xingyu Shu</cp:lastModifiedBy>
  <cp:revision>3</cp:revision>
  <dcterms:created xsi:type="dcterms:W3CDTF">2026-05-12T06:04:51Z</dcterms:created>
  <dcterms:modified xsi:type="dcterms:W3CDTF">2026-05-12T06:21:33Z</dcterms:modified>
</cp:coreProperties>
</file>