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950.xml" ContentType="application/vnd.openxmlformats-officedocument.presentationml.tags+xml"/>
</Types>
</file>

<file path=_rels/.rels><?xml version="1.0" encoding="UTF-8"?>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B15E2-D7FD-DE43-AE3F-58464FAE9297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8696E-15D0-8844-BEBD-6C097425F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7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更多模板亮... text has been truncated due to evaluation version limitation.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BAE26-56B8-2430-61FE-210867C46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7BB5E0-8FB4-28ED-7516-8F1B6E23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2B10A-941C-D939-27AC-6B15C7D3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057-F28B-4021-A46F-4C2D267CFC9D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AD2BD-88C2-A651-59BE-1F23AE6A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9C6D7-3953-E131-FC50-ABB0C76B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1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87BA6-2A8E-5FA0-58D6-C944834A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D54497-2070-1B06-6BF5-7537BD4B7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8D4BD-E88E-12E0-8F46-4ED0DD7A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057-F28B-4021-A46F-4C2D267CFC9D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0FAC07-7BC7-4FEA-4C23-59EAF4C5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4D76C5-DC12-60D9-043D-68225995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D54497-2070-1B06-6BF5-7537BD4B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8D4BD-E88E-12E0-8F46-4ED0DD7A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057-F28B-4021-A46F-4C2D267CFC9D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0FAC07-7BC7-4FEA-4C23-59EAF4C5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4D76C5-DC12-60D9-043D-68225995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4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6037C5-4353-B18D-E7F6-50395C05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95E053-2D55-7D42-832A-64D9FD71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057-F28B-4021-A46F-4C2D267CFC9D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09B3BC-5091-C9EB-93DC-DAA2C048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B95254-26E7-464E-C68E-165FA680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0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35E84-15A1-7FC9-AFAF-8FADC46C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4AF478-0EFE-AC89-ED8A-29756B0B9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9BB167-44B9-706B-D666-89AE18CB9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E7B3BB-7A6E-45B9-71DF-CB6C64FB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057-F28B-4021-A46F-4C2D267CFC9D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162526-EB46-7571-519E-1D9919B8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FDE84E-A2DC-6924-24F0-2B979681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554D5-D7A9-A1DD-900A-2FD838DA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E7B749-E7A9-21B5-B42B-E0A39C25C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C0BC1-B0B5-7AAD-E11A-81B8F71F4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9032A-E84E-69B4-CBA0-AA0E80DEE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5D864D-D9D2-FFDB-0B84-6A573F795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1228042-54E5-4EAA-2940-C44C5744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057-F28B-4021-A46F-4C2D267CFC9D}" type="datetimeFigureOut">
              <a:rPr lang="en-US" smtClean="0"/>
              <a:t>5/6/26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899DAD-BFB9-32DF-3CE6-59BAD615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AF6A48-CE64-6945-8AD6-C8258AA9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6100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416FE3-9FFB-D473-650E-C0FF0838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6876DD-7317-1E24-5465-9C24EFCE5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8481CF-CAF6-E439-D9F9-98DE38F88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5057-F28B-4021-A46F-4C2D267CFC9D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123095-2A83-7320-9954-6441CBEAF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8FB62F-A58A-E29F-AA4A-4628B2479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?>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?>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6.xml.rels><?xml version="1.0" encoding="UTF-8"?>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26" Type="http://schemas.openxmlformats.org/officeDocument/2006/relationships/image" Target="../media/image9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5" Type="http://schemas.openxmlformats.org/officeDocument/2006/relationships/image" Target="../media/image8.wmf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oleObject" Target="../embeddings/oleObject1.bin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2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39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FAB0-4A29-B674-EE17-CA7A659A5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电容器的电容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118F6-8217-BA59-0463-291F0958F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capacitor</a:t>
            </a:r>
          </a:p>
        </p:txBody>
      </p:sp>
    </p:spTree>
    <p:extLst>
      <p:ext uri="{BB962C8B-B14F-4D97-AF65-F5344CB8AC3E}">
        <p14:creationId xmlns:p14="http://schemas.microsoft.com/office/powerpoint/2010/main" val="425767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73B0E21-613B-872E-E4E9-51DE9CE3A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257" y="522288"/>
            <a:ext cx="10329486" cy="58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9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8D542-50AF-E981-CBCE-4C33ADBD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如何储存电荷</a:t>
            </a:r>
            <a:endParaRPr lang="en-US" dirty="0"/>
          </a:p>
        </p:txBody>
      </p:sp>
      <p:pic>
        <p:nvPicPr>
          <p:cNvPr id="2050" name="Picture 2" descr="Cabernet 曲線水杯（250ml） | 北歐櫥窗NORDIC">
            <a:extLst>
              <a:ext uri="{FF2B5EF4-FFF2-40B4-BE49-F238E27FC236}">
                <a16:creationId xmlns:a16="http://schemas.microsoft.com/office/drawing/2014/main" id="{95D6039F-77FD-5999-AF93-C6B37F6931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nerated image">
            <a:extLst>
              <a:ext uri="{FF2B5EF4-FFF2-40B4-BE49-F238E27FC236}">
                <a16:creationId xmlns:a16="http://schemas.microsoft.com/office/drawing/2014/main" id="{361A4444-7B99-2FDD-B41C-4ED012A4C2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5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4B4E6-B21D-6FF8-C884-B07FE65F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电容器</a:t>
            </a:r>
            <a:endParaRPr lang="en-US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B9259E05-B751-608E-FDEE-57F691EB80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28" y="1825625"/>
            <a:ext cx="32655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B961F97-8DC8-4E92-59D6-A41E458FC8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661444"/>
            <a:ext cx="31750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1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D0307C-86EF-0097-D88C-F65D5C00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电容器</a:t>
            </a:r>
            <a:endParaRPr lang="en-US" dirty="0"/>
          </a:p>
        </p:txBody>
      </p:sp>
      <p:pic>
        <p:nvPicPr>
          <p:cNvPr id="1026" name="Picture 2" descr="P-dog's blog: boring but important: Presentation: capacitors">
            <a:extLst>
              <a:ext uri="{FF2B5EF4-FFF2-40B4-BE49-F238E27FC236}">
                <a16:creationId xmlns:a16="http://schemas.microsoft.com/office/drawing/2014/main" id="{12FC9740-B2A5-EB7E-96F4-ACC7305DE3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3F96487E-7CFE-63DA-0E70-04B9A7378EA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3251"/>
            <a:ext cx="5181600" cy="34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7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/>
          <p:nvPr>
            <p:custDataLst>
              <p:tags r:id="rId1"/>
            </p:custDataLst>
          </p:nvPr>
        </p:nvSpPr>
        <p:spPr>
          <a:xfrm>
            <a:off x="659869" y="2180311"/>
            <a:ext cx="2641600" cy="49149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2.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定义式：</a:t>
            </a:r>
            <a:endParaRPr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/>
          <p:nvPr>
            <p:custDataLst>
              <p:tags r:id="rId2"/>
            </p:custDataLst>
          </p:nvPr>
        </p:nvSpPr>
        <p:spPr>
          <a:xfrm>
            <a:off x="1666034" y="2901690"/>
            <a:ext cx="5831930" cy="892552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algn="just" eaLnBrk="1" hangingPunct="1">
              <a:lnSpc>
                <a:spcPct val="100000"/>
              </a:lnSpc>
            </a:pPr>
            <a:r>
              <a:rPr lang="en-US" altLang="zh-CN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Q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指一个极板</a:t>
            </a:r>
            <a:r>
              <a:rPr lang="zh-C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所带电荷量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的绝对值</a:t>
            </a:r>
          </a:p>
          <a:p>
            <a:pPr algn="just" eaLnBrk="1" hangingPunct="1">
              <a:lnSpc>
                <a:spcPct val="100000"/>
              </a:lnSpc>
            </a:pPr>
            <a:r>
              <a:rPr lang="en-US" altLang="zh-CN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U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表示电容器两板的电势差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——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电压</a:t>
            </a:r>
            <a:endParaRPr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/>
          <p:nvPr>
            <p:custDataLst>
              <p:tags r:id="rId3"/>
            </p:custDataLst>
          </p:nvPr>
        </p:nvSpPr>
        <p:spPr>
          <a:xfrm>
            <a:off x="647804" y="1545274"/>
            <a:ext cx="7886824" cy="492443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algn="just" eaLnBrk="1" hangingPunct="1">
              <a:lnSpc>
                <a:spcPct val="100000"/>
              </a:lnSpc>
            </a:pPr>
            <a:r>
              <a:rPr 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1.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物理意义</a:t>
            </a:r>
            <a:r>
              <a:rPr lang="zh-C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：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反映电容器容纳电荷</a:t>
            </a:r>
            <a:r>
              <a:rPr lang="zh-C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的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本领</a:t>
            </a:r>
            <a:endParaRPr>
              <a:solidFill>
                <a:srgbClr val="00206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54005" y="2126532"/>
                <a:ext cx="2088232" cy="7912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563C1"/>
                  </a:buClr>
                  <a:buSzPct val="70000"/>
                  <a:buFont typeface="Wingdings" panose="05000000000000000000" pitchFamily="2" charset="2"/>
                  <a:buNone/>
                </a:pPr>
                <a:r>
                  <a:rPr lang="en-US" altLang="zh-CN" sz="3200" b="1" i="1" ker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C </a:t>
                </a:r>
                <a:r>
                  <a:rPr lang="en-US" altLang="zh-CN" sz="4000" b="1" ker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Arial" panose="020B0604020202020204"/>
                          </a:rPr>
                          <m:t>𝑸</m:t>
                        </m:r>
                        <m:r>
                          <a:rPr lang="en-US" altLang="zh-CN" sz="32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Arial" panose="020B0604020202020204"/>
                          </a:rPr>
                          <m:t> 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Arial" panose="020B0604020202020204"/>
                          </a:rPr>
                          <m:t>𝑼</m:t>
                        </m:r>
                        <m:r>
                          <a:rPr lang="en-US" altLang="zh-CN" sz="3200" b="1" i="1" kern="0" baseline="36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Arial" panose="020B0604020202020204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3200" b="1" ker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2354005" y="2126532"/>
                <a:ext cx="2088232" cy="791210"/>
              </a:xfrm>
              <a:prstGeom prst="rect">
                <a:avLst/>
              </a:prstGeom>
              <a:blipFill rotWithShape="1">
                <a:blip r:embed="rId23"/>
                <a:stretch>
                  <a:fillRect l="-3" t="-11306" r="20" b="7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9869" y="365125"/>
            <a:ext cx="3500000" cy="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Arial" panose="020B0604020202020204"/>
              </a:rPr>
              <a:t>电容器</a:t>
            </a:r>
          </a:p>
        </p:txBody>
      </p:sp>
      <p:sp>
        <p:nvSpPr>
          <p:cNvPr id="19" name="Text Box 2"/>
          <p:cNvSpPr/>
          <p:nvPr>
            <p:custDataLst>
              <p:tags r:id="rId6"/>
            </p:custDataLst>
          </p:nvPr>
        </p:nvSpPr>
        <p:spPr>
          <a:xfrm>
            <a:off x="2071293" y="3865999"/>
            <a:ext cx="9982584" cy="129159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algn="just" eaLnBrk="1" hangingPunct="1">
              <a:lnSpc>
                <a:spcPct val="100000"/>
              </a:lnSpc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国际单位：法拉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,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简称法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,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符号是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F , 1F = 1C/V</a:t>
            </a:r>
          </a:p>
          <a:p>
            <a:pPr algn="just" eaLnBrk="1" hangingPunct="1">
              <a:lnSpc>
                <a:spcPct val="100000"/>
              </a:lnSpc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常用单位：微法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(μF) , 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1 </a:t>
            </a:r>
            <a:r>
              <a:rPr lang="el-GR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μ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F =  10</a:t>
            </a:r>
            <a:r>
              <a:rPr lang="en-US" altLang="zh-CN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-6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F  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;</a:t>
            </a:r>
          </a:p>
          <a:p>
            <a:pPr algn="just" eaLnBrk="1" hangingPunct="1">
              <a:lnSpc>
                <a:spcPct val="100000"/>
              </a:lnSpc>
            </a:pP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皮法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(pF) , </a:t>
            </a:r>
            <a:r>
              <a:rPr lang="el-GR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1 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pF =  10</a:t>
            </a:r>
            <a:r>
              <a:rPr lang="en-US" altLang="zh-CN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-12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F </a:t>
            </a:r>
            <a:endParaRPr lang="en-US" altLang="zh-CN">
              <a:solidFill>
                <a:srgbClr val="00206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659869" y="4172505"/>
            <a:ext cx="1843356" cy="49149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3. 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单位：</a:t>
            </a: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647888" y="5150682"/>
            <a:ext cx="1843356" cy="49149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4. 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标量：</a:t>
            </a:r>
          </a:p>
        </p:txBody>
      </p:sp>
      <p:sp>
        <p:nvSpPr>
          <p:cNvPr id="22" name="Text Box 8"/>
          <p:cNvSpPr/>
          <p:nvPr>
            <p:custDataLst>
              <p:tags r:id="rId9"/>
            </p:custDataLst>
          </p:nvPr>
        </p:nvSpPr>
        <p:spPr>
          <a:xfrm>
            <a:off x="2129113" y="5185954"/>
            <a:ext cx="6057540" cy="492443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电容与</a:t>
            </a:r>
            <a:r>
              <a:rPr lang="en-US" altLang="zh-CN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Q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、</a:t>
            </a:r>
            <a:r>
              <a:rPr lang="en-US" altLang="zh-CN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U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无关</a:t>
            </a:r>
            <a:r>
              <a:rPr 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,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Wingdings" panose="05000000000000000000"/>
              </a:rPr>
              <a:t>由电容器本身决定</a:t>
            </a:r>
            <a:endParaRPr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5813" y="5745068"/>
            <a:ext cx="475222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defRPr sz="2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defRPr sz="2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defRPr sz="2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defRPr sz="2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+mn-lt"/>
                <a:ea typeface="+mn-ea"/>
                <a:cs typeface="Arial" panose="020B0604020202020204"/>
              </a:rPr>
              <a:t>5. </a:t>
            </a:r>
            <a:r>
              <a:rPr lang="zh-CN" altLang="en-US" sz="2800">
                <a:latin typeface="+mn-lt"/>
                <a:ea typeface="+mn-ea"/>
                <a:cs typeface="Arial" panose="020B0604020202020204"/>
              </a:rPr>
              <a:t>击穿电压和额定电压：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8109674" y="2110586"/>
          <a:ext cx="1245073" cy="86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800" imgH="393700" progId="Equation.DSMT4">
                  <p:embed/>
                </p:oleObj>
              </mc:Choice>
              <mc:Fallback>
                <p:oleObj name="Equation" r:id="rId24" imgW="558800" imgH="393700" progId="Equation.DSMT4">
                  <p:embed/>
                  <p:pic>
                    <p:nvPicPr>
                      <p:cNvPr id="24" name="Object 3"/>
                      <p:cNvPicPr/>
                      <p:nvPr/>
                    </p:nvPicPr>
                    <p:blipFill>
                      <a:blip r:embed="rId25">
                        <a:clrChange>
                          <a:clrFrom>
                            <a:srgbClr val="FFFF00"/>
                          </a:clrFrom>
                          <a:clrTo>
                            <a:srgbClr val="FFFF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09674" y="2110586"/>
                        <a:ext cx="1245073" cy="867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34"/>
          <p:cNvSpPr/>
          <p:nvPr>
            <p:custDataLst>
              <p:tags r:id="rId12"/>
            </p:custDataLst>
          </p:nvPr>
        </p:nvSpPr>
        <p:spPr>
          <a:xfrm>
            <a:off x="7279571" y="2436412"/>
            <a:ext cx="640486" cy="17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l" t="t" r="r" b="b"/>
            <a:pathLst>
              <a:path w="21600" h="21600">
                <a:moveTo>
                  <a:pt x="16200" y="0"/>
                </a:moveTo>
                <a:lnTo>
                  <a:pt x="16200" y="3938"/>
                </a:lnTo>
                <a:lnTo>
                  <a:pt x="3375" y="3938"/>
                </a:lnTo>
                <a:lnTo>
                  <a:pt x="3375" y="17662"/>
                </a:lnTo>
                <a:lnTo>
                  <a:pt x="16200" y="17662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938"/>
                </a:moveTo>
                <a:lnTo>
                  <a:pt x="1350" y="17662"/>
                </a:lnTo>
                <a:lnTo>
                  <a:pt x="2700" y="17662"/>
                </a:lnTo>
                <a:lnTo>
                  <a:pt x="2700" y="3938"/>
                </a:lnTo>
                <a:close/>
              </a:path>
              <a:path w="21600" h="21600">
                <a:moveTo>
                  <a:pt x="0" y="3938"/>
                </a:moveTo>
                <a:lnTo>
                  <a:pt x="0" y="17662"/>
                </a:lnTo>
                <a:lnTo>
                  <a:pt x="675" y="17662"/>
                </a:lnTo>
                <a:lnTo>
                  <a:pt x="675" y="3938"/>
                </a:lnTo>
                <a:close/>
              </a:path>
            </a:pathLst>
          </a:custGeom>
          <a:gradFill rotWithShape="1">
            <a:gsLst>
              <a:gs pos="0">
                <a:srgbClr val="FF3399"/>
              </a:gs>
              <a:gs pos="12500">
                <a:srgbClr val="FF6633"/>
              </a:gs>
              <a:gs pos="25000">
                <a:srgbClr val="FFFF00"/>
              </a:gs>
              <a:gs pos="37500">
                <a:srgbClr val="01A78F"/>
              </a:gs>
              <a:gs pos="50000">
                <a:srgbClr val="3366FF"/>
              </a:gs>
              <a:gs pos="62500">
                <a:srgbClr val="01A78F"/>
              </a:gs>
              <a:gs pos="75000">
                <a:srgbClr val="FFFF00"/>
              </a:gs>
              <a:gs pos="87500">
                <a:srgbClr val="FF6633"/>
              </a:gs>
              <a:gs pos="100000">
                <a:srgbClr val="FF3399"/>
              </a:gs>
            </a:gsLst>
            <a:lin ang="5400000" scaled="1"/>
          </a:gradFill>
          <a:ln>
            <a:solidFill>
              <a:prstClr val="black"/>
            </a:solidFill>
            <a:miter lim="800000"/>
          </a:ln>
        </p:spPr>
        <p:txBody>
          <a:bodyPr lIns="68580" tIns="34290" rIns="68580" bIns="34290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b="1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6" name="Picture 7"/>
          <p:cNvPicPr/>
          <p:nvPr>
            <p:custDataLst>
              <p:tags r:id="rId13"/>
            </p:custDataLst>
          </p:nvPr>
        </p:nvPicPr>
        <p:blipFill>
          <a:blip r:embed="rId26"/>
          <a:srcRect l="51110" t="36483" r="15842" b="3073"/>
          <a:stretch>
            <a:fillRect/>
          </a:stretch>
        </p:blipFill>
        <p:spPr>
          <a:xfrm>
            <a:off x="9188450" y="3128645"/>
            <a:ext cx="2716530" cy="372935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7" name="文本框 26"/>
          <p:cNvSpPr txBox="1"/>
          <p:nvPr>
            <p:custDataLst>
              <p:tags r:id="rId14"/>
            </p:custDataLst>
          </p:nvPr>
        </p:nvSpPr>
        <p:spPr>
          <a:xfrm>
            <a:off x="4107815" y="6200140"/>
            <a:ext cx="462089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击穿电压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&gt; 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额定电压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  <p:tag name="KSO_WM_BEAUTIFY_FLAG" val=""/>
  <p:tag name="KSO_WM_UNIT_PLACING_PICTURE_USER_VIEWPORT" val="{&quot;height&quot;:10838,&quot;width&quot;:1249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4"/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  <p:tag name="KSO_WM_BEAUTIFY_FLAG" val=""/>
</p:tagLst>
</file>

<file path=ppt/tags/tag3950.xml><?xml version="1.0" encoding="utf-8"?>
<p:tagLst xmlns:p="http://schemas.openxmlformats.org/presentationml/2006/main">
  <p:tag name="AS_UNIQUEID" val="402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4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5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 Chines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功" id="{305D7A6B-F211-124E-A565-AFD60AE97881}" vid="{BCE79254-6837-AE48-BBE5-2699EE225D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?>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B068BA9-4459-D847-9CAB-C8584E385F94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44383563-db43-4b03-ae08-7228b2e94600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30</TotalTime>
  <Words>118</Words>
  <Application>Microsoft Macintosh PowerPoint</Application>
  <PresentationFormat>Widescreen</PresentationFormat>
  <Paragraphs>21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Cambria Math</vt:lpstr>
      <vt:lpstr>Times New Roman</vt:lpstr>
      <vt:lpstr>Wingdings</vt:lpstr>
      <vt:lpstr>Office 主题​​</vt:lpstr>
      <vt:lpstr>Equation</vt:lpstr>
      <vt:lpstr>电容器的电容</vt:lpstr>
      <vt:lpstr>PowerPoint Presentation</vt:lpstr>
      <vt:lpstr>如何储存电荷</vt:lpstr>
      <vt:lpstr>电容器</vt:lpstr>
      <vt:lpstr>电容器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Xingyu Shu</dc:creator>
  <cp:lastModifiedBy>Xingyu Shu</cp:lastModifiedBy>
  <cp:revision>2</cp:revision>
  <dcterms:created xsi:type="dcterms:W3CDTF">2026-05-06T02:16:38Z</dcterms:created>
  <dcterms:modified xsi:type="dcterms:W3CDTF">2026-05-06T02:47:14Z</dcterms:modified>
</cp:coreProperties>
</file>